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0" r:id="rId3"/>
  </p:sldMasterIdLst>
  <p:notesMasterIdLst>
    <p:notesMasterId r:id="rId53"/>
  </p:notesMasterIdLst>
  <p:sldIdLst>
    <p:sldId id="256" r:id="rId4"/>
    <p:sldId id="286" r:id="rId5"/>
    <p:sldId id="333" r:id="rId6"/>
    <p:sldId id="325" r:id="rId7"/>
    <p:sldId id="326" r:id="rId8"/>
    <p:sldId id="378" r:id="rId9"/>
    <p:sldId id="319" r:id="rId10"/>
    <p:sldId id="324" r:id="rId11"/>
    <p:sldId id="322" r:id="rId12"/>
    <p:sldId id="328" r:id="rId13"/>
    <p:sldId id="329" r:id="rId14"/>
    <p:sldId id="323" r:id="rId15"/>
    <p:sldId id="321" r:id="rId16"/>
    <p:sldId id="320" r:id="rId17"/>
    <p:sldId id="327" r:id="rId18"/>
    <p:sldId id="348" r:id="rId19"/>
    <p:sldId id="353" r:id="rId20"/>
    <p:sldId id="354" r:id="rId21"/>
    <p:sldId id="355" r:id="rId22"/>
    <p:sldId id="356" r:id="rId23"/>
    <p:sldId id="357" r:id="rId24"/>
    <p:sldId id="318" r:id="rId25"/>
    <p:sldId id="367" r:id="rId26"/>
    <p:sldId id="370" r:id="rId27"/>
    <p:sldId id="331" r:id="rId28"/>
    <p:sldId id="332" r:id="rId29"/>
    <p:sldId id="358" r:id="rId30"/>
    <p:sldId id="352" r:id="rId31"/>
    <p:sldId id="366" r:id="rId32"/>
    <p:sldId id="306" r:id="rId33"/>
    <p:sldId id="303" r:id="rId34"/>
    <p:sldId id="347" r:id="rId35"/>
    <p:sldId id="337" r:id="rId36"/>
    <p:sldId id="368" r:id="rId37"/>
    <p:sldId id="369" r:id="rId38"/>
    <p:sldId id="349" r:id="rId39"/>
    <p:sldId id="359" r:id="rId40"/>
    <p:sldId id="372" r:id="rId41"/>
    <p:sldId id="375" r:id="rId42"/>
    <p:sldId id="377" r:id="rId43"/>
    <p:sldId id="376" r:id="rId44"/>
    <p:sldId id="383" r:id="rId45"/>
    <p:sldId id="384" r:id="rId46"/>
    <p:sldId id="365" r:id="rId47"/>
    <p:sldId id="360" r:id="rId48"/>
    <p:sldId id="362" r:id="rId49"/>
    <p:sldId id="363" r:id="rId50"/>
    <p:sldId id="364" r:id="rId51"/>
    <p:sldId id="307" r:id="rId52"/>
  </p:sldIdLst>
  <p:sldSz cx="11160125" cy="7559675"/>
  <p:notesSz cx="7772400" cy="10058400"/>
  <p:defaultTextStyle>
    <a:defPPr>
      <a:defRPr lang="en-GB"/>
    </a:defPPr>
    <a:lvl1pPr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1pPr>
    <a:lvl2pPr marL="423863" indent="-214313"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2pPr>
    <a:lvl3pPr marL="639763" indent="-209550"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3pPr>
    <a:lvl4pPr marL="855663" indent="-212725"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4pPr>
    <a:lvl5pPr marL="1071563" indent="-211138"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>
        <p:scale>
          <a:sx n="75" d="100"/>
          <a:sy n="75" d="100"/>
        </p:scale>
        <p:origin x="-546" y="-36"/>
      </p:cViewPr>
      <p:guideLst>
        <p:guide orient="horz" pos="2381"/>
        <p:guide pos="3515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2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3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4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5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74759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19675" cy="37639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sp>
      <p:sp>
        <p:nvSpPr>
          <p:cNvPr id="5127" name="Rectangle 7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08713" cy="45164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9" name="Text Box 9"/>
          <p:cNvSpPr txBox="1">
            <a:spLocks noChangeArrowheads="1"/>
          </p:cNvSpPr>
          <p:nvPr/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30" name="Text Box 10"/>
          <p:cNvSpPr txBox="1">
            <a:spLocks noChangeArrowheads="1"/>
          </p:cNvSpPr>
          <p:nvPr/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31" name="Rectangle 11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63912" cy="493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fld id="{8C54DCBC-1FA6-4D91-9295-DE7087ED7B51}" type="slidenum">
              <a:rPr lang="en-GB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52544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ＭＳ Ｐゴシック" charset="-128"/>
      </a:defRPr>
    </a:lvl1pPr>
    <a:lvl2pPr marL="37931725" indent="-37474525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43F345E1-DE08-49C4-9805-072619C6BD24}" type="slidenum">
              <a:rPr lang="en-GB"/>
              <a:pPr/>
              <a:t>1</a:t>
            </a:fld>
            <a:endParaRPr lang="en-GB"/>
          </a:p>
        </p:txBody>
      </p:sp>
      <p:sp>
        <p:nvSpPr>
          <p:cNvPr id="7680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B38917C-DBD9-4711-960B-F709F959FA21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6804" name="Text Box 2"/>
          <p:cNvSpPr txBox="1">
            <a:spLocks noChangeArrowheads="1"/>
          </p:cNvSpPr>
          <p:nvPr/>
        </p:nvSpPr>
        <p:spPr bwMode="auto">
          <a:xfrm>
            <a:off x="1103313" y="763588"/>
            <a:ext cx="5565775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05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10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11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12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14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15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16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17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18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19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2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20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21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22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24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25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26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27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28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29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30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31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32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34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35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36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37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38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39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40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41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42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44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43F345E1-DE08-49C4-9805-072619C6BD24}" type="slidenum">
              <a:rPr lang="en-GB"/>
              <a:pPr/>
              <a:t>49</a:t>
            </a:fld>
            <a:endParaRPr lang="en-GB"/>
          </a:p>
        </p:txBody>
      </p:sp>
      <p:sp>
        <p:nvSpPr>
          <p:cNvPr id="7680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B38917C-DBD9-4711-960B-F709F959FA21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6804" name="Text Box 2"/>
          <p:cNvSpPr txBox="1">
            <a:spLocks noChangeArrowheads="1"/>
          </p:cNvSpPr>
          <p:nvPr/>
        </p:nvSpPr>
        <p:spPr bwMode="auto">
          <a:xfrm>
            <a:off x="1103313" y="763588"/>
            <a:ext cx="5565775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05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5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6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7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8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9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3" y="2347913"/>
            <a:ext cx="9486900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813" y="4283075"/>
            <a:ext cx="781208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2769554-DA34-47F5-84D9-F6F20D220B70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3"/>
            <a:ext cx="4941276" cy="4989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4FB72DD-DA80-4D07-8C5F-CB416B8D059C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3213"/>
            <a:ext cx="1004411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800" y="1692275"/>
            <a:ext cx="4930775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800" y="2397125"/>
            <a:ext cx="4930775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68963" y="1692275"/>
            <a:ext cx="493395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68963" y="2397125"/>
            <a:ext cx="4933950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51CAE031-B2CF-40F7-9550-96160C01379F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FFC2394-E124-48B5-90DA-EBFD269F3026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3FDC393D-523D-488D-BADC-1C6F1F704683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1625"/>
            <a:ext cx="3670300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4038" y="301625"/>
            <a:ext cx="623887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8800" y="1581150"/>
            <a:ext cx="3670300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0BE73DF6-153C-4B7A-BA61-C533AEA7D731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575" y="5291138"/>
            <a:ext cx="66960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87575" y="674688"/>
            <a:ext cx="66960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87575" y="5916613"/>
            <a:ext cx="66960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8938CE7-FBBC-4774-A494-5D328BC0FA47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15102DCF-D6CC-45E9-AB46-C527A607483A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83550" y="301625"/>
            <a:ext cx="2508250" cy="64484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13" y="301625"/>
            <a:ext cx="7373937" cy="64484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3" y="2347913"/>
            <a:ext cx="9486900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813" y="4283075"/>
            <a:ext cx="781208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261BC270-3F9D-47D1-9A28-AFAC1838E3C5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063" y="4857750"/>
            <a:ext cx="948690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063" y="3203575"/>
            <a:ext cx="948690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213" y="1358900"/>
            <a:ext cx="4940300" cy="4859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9913" y="1358900"/>
            <a:ext cx="4941887" cy="4859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3892150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347389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347389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3892150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7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347389"/>
            <a:ext cx="4941276" cy="49831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347390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3892151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4941276" cy="4989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2" y="274637"/>
            <a:ext cx="10044113" cy="58102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800" y="1341437"/>
            <a:ext cx="4930775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800" y="2046287"/>
            <a:ext cx="4930775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68963" y="1341437"/>
            <a:ext cx="493395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68963" y="2046287"/>
            <a:ext cx="4933950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063" y="4857750"/>
            <a:ext cx="948690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063" y="3203575"/>
            <a:ext cx="948690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1625"/>
            <a:ext cx="3670300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4038" y="301625"/>
            <a:ext cx="623887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8800" y="1581150"/>
            <a:ext cx="3670300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575" y="5291138"/>
            <a:ext cx="66960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87575" y="674688"/>
            <a:ext cx="66960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87575" y="5916613"/>
            <a:ext cx="66960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83550" y="263525"/>
            <a:ext cx="2508250" cy="59547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13" y="263525"/>
            <a:ext cx="7373937" cy="59547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3" y="2347913"/>
            <a:ext cx="9486900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813" y="4283075"/>
            <a:ext cx="781208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E225806F-AE73-4281-B9F1-0503D115CB60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063" y="4857750"/>
            <a:ext cx="948690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063" y="3203575"/>
            <a:ext cx="948690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00488FF-3511-4A73-B262-F4C372C78B84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213" y="1768475"/>
            <a:ext cx="49403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9913" y="1768475"/>
            <a:ext cx="4941887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871564EC-609B-4B5F-A38D-0C8B09029619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7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2D2A44F5-1BF2-4B7E-81E4-263614562C3E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213" y="1768475"/>
            <a:ext cx="49403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9913" y="1768475"/>
            <a:ext cx="4941887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1E851F9C-6CDB-4B75-B190-04B160410D90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4ABFA361-7E5C-4A3F-8740-B65E897EC75C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4FD0792A-A293-484C-A84C-81D549B21F40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7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52E61D2-2089-4FF5-9DEF-8788BB3AF96A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7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49831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57F28C5-6E60-4396-88B9-6D70BC054ACB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3"/>
            <a:ext cx="4941276" cy="4989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5B6A6262-110F-4F90-B276-57C1F834BBAE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3213"/>
            <a:ext cx="1004411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800" y="1692275"/>
            <a:ext cx="4930775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800" y="2397125"/>
            <a:ext cx="4930775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68963" y="1692275"/>
            <a:ext cx="493395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68963" y="2397125"/>
            <a:ext cx="4933950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87386E96-FC56-435E-81F6-2564B4142203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16A45C2D-3494-4F9C-BC3D-8D2216191D0F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AD58600F-FB7C-4FA0-B5AD-6A47A791FBCA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1625"/>
            <a:ext cx="3670300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4038" y="301625"/>
            <a:ext cx="623887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8800" y="1581150"/>
            <a:ext cx="3670300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7DDEC6C1-82E5-4B6D-9D92-676F9BEC3A92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575" y="5291138"/>
            <a:ext cx="66960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87575" y="674688"/>
            <a:ext cx="66960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87575" y="5916613"/>
            <a:ext cx="66960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56438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E6DCA5EF-3A16-4DC2-A155-EFD2234A0725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7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A6165ACA-70F5-4F1B-9076-E34A8D42D26D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9A19609-54FC-4D9E-A8D5-C5564755CD2C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83550" y="301625"/>
            <a:ext cx="2508250" cy="64484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13" y="301625"/>
            <a:ext cx="7373937" cy="64484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20BF6A84-0FF6-4F1C-8272-C4126BB18ED4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259507D6-4C3D-4612-AD4C-206149102EF6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D660791-D0C7-4B53-96FE-A1E9705AF080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7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1AAC9AC5-A0EF-4A1E-B36E-C4DF91E61953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49831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4.jpe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jpe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image" Target="../media/image5.jpe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3.jpe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0" y="6761163"/>
            <a:ext cx="11160125" cy="798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027" name="Picture 2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0" y="0"/>
            <a:ext cx="11160125" cy="67722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57213" y="301625"/>
            <a:ext cx="10034587" cy="1254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213" y="1768475"/>
            <a:ext cx="10034587" cy="49815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  <a:p>
            <a:pPr lvl="4"/>
            <a:r>
              <a:rPr lang="en-GB" smtClean="0"/>
              <a:t>Eighth Outline Level</a:t>
            </a:r>
          </a:p>
          <a:p>
            <a:pPr lvl="4"/>
            <a:r>
              <a:rPr lang="en-GB" smtClean="0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88" r:id="rId2"/>
    <p:sldLayoutId id="2147483766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  <p:sldLayoutId id="2147483802" r:id="rId17"/>
  </p:sldLayoutIdLst>
  <p:txStyles>
    <p:titleStyle>
      <a:lvl1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2pPr>
      <a:lvl3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3pPr>
      <a:lvl4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4pPr>
      <a:lvl5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5pPr>
      <a:lvl6pPr marL="457200"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6pPr>
      <a:lvl7pPr marL="914400"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7pPr>
      <a:lvl8pPr marL="1371600"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8pPr>
      <a:lvl9pPr marL="1828800"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9pPr>
    </p:titleStyle>
    <p:bodyStyle>
      <a:lvl1pPr marL="423863" indent="-319088" algn="l" defTabSz="457200" rtl="0" eaLnBrk="1" fontAlgn="base" hangingPunct="1">
        <a:lnSpc>
          <a:spcPct val="70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2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55663" indent="-285750" algn="l" defTabSz="457200" rtl="0" eaLnBrk="1" fontAlgn="base" hangingPunct="1">
        <a:lnSpc>
          <a:spcPct val="70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18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87463" indent="-212725" algn="l" defTabSz="457200" rtl="0" eaLnBrk="1" fontAlgn="base" hangingPunct="1">
        <a:lnSpc>
          <a:spcPct val="70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2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19263" indent="-207963" algn="l" defTabSz="457200" rtl="0" eaLnBrk="1" fontAlgn="base" hangingPunct="1">
        <a:lnSpc>
          <a:spcPct val="70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18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10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2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082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654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26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798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0" y="6761163"/>
            <a:ext cx="11160125" cy="798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7213" y="263525"/>
            <a:ext cx="10034587" cy="603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213" y="1358900"/>
            <a:ext cx="10034587" cy="48593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2"/>
            <a:r>
              <a:rPr lang="en-GB" smtClean="0"/>
              <a:t>Fourth Outline Level</a:t>
            </a:r>
          </a:p>
          <a:p>
            <a:pPr lvl="2"/>
            <a:r>
              <a:rPr lang="en-GB" smtClean="0"/>
              <a:t>Fifth Outline Level</a:t>
            </a:r>
          </a:p>
          <a:p>
            <a:pPr lvl="2"/>
            <a:r>
              <a:rPr lang="en-GB" smtClean="0"/>
              <a:t>Sixth Outline Level</a:t>
            </a:r>
          </a:p>
          <a:p>
            <a:pPr lvl="2"/>
            <a:r>
              <a:rPr lang="en-GB" smtClean="0"/>
              <a:t>Seventh Outline Level</a:t>
            </a:r>
          </a:p>
          <a:p>
            <a:pPr lvl="2"/>
            <a:r>
              <a:rPr lang="en-GB" smtClean="0"/>
              <a:t>Eighth Outline Level</a:t>
            </a:r>
          </a:p>
          <a:p>
            <a:pPr lvl="2"/>
            <a:r>
              <a:rPr lang="en-GB" smtClean="0"/>
              <a:t>Ninth Outline Level</a:t>
            </a:r>
          </a:p>
        </p:txBody>
      </p:sp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A3544B63-E25E-4B3A-A1CF-14E1B929A465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9462" name="Picture 5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0" y="915988"/>
            <a:ext cx="11160125" cy="76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txStyles>
    <p:titleStyle>
      <a:lvl1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3500">
          <a:solidFill>
            <a:srgbClr val="FFA3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2pPr>
      <a:lvl3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3pPr>
      <a:lvl4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4pPr>
      <a:lvl5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5pPr>
      <a:lvl6pPr marL="457200"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6pPr>
      <a:lvl7pPr marL="914400"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7pPr>
      <a:lvl8pPr marL="1371600"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8pPr>
      <a:lvl9pPr marL="1828800"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9pPr>
    </p:titleStyle>
    <p:bodyStyle>
      <a:lvl1pPr marL="258763" indent="-255588" algn="l" defTabSz="457200" rtl="0" eaLnBrk="0" fontAlgn="base" hangingPunct="0">
        <a:lnSpc>
          <a:spcPct val="67000"/>
        </a:lnSpc>
        <a:spcBef>
          <a:spcPct val="0"/>
        </a:spcBef>
        <a:spcAft>
          <a:spcPts val="1425"/>
        </a:spcAft>
        <a:buClr>
          <a:srgbClr val="000000"/>
        </a:buClr>
        <a:buSzPct val="70000"/>
        <a:buFont typeface="Symbol" pitchFamily="18" charset="2"/>
        <a:buChar char="•"/>
        <a:defRPr sz="2600" b="1" i="1">
          <a:solidFill>
            <a:srgbClr val="333333"/>
          </a:solidFill>
          <a:latin typeface="+mn-lt"/>
          <a:ea typeface="+mn-ea"/>
          <a:cs typeface="+mn-cs"/>
        </a:defRPr>
      </a:lvl1pPr>
      <a:lvl2pPr marL="261938" indent="-261938" algn="l" defTabSz="457200" rtl="0" eaLnBrk="0" fontAlgn="base" hangingPunct="0">
        <a:lnSpc>
          <a:spcPct val="74000"/>
        </a:lnSpc>
        <a:spcBef>
          <a:spcPct val="0"/>
        </a:spcBef>
        <a:spcAft>
          <a:spcPts val="1425"/>
        </a:spcAft>
        <a:buClr>
          <a:srgbClr val="FFA300"/>
        </a:buClr>
        <a:buSzPct val="120000"/>
        <a:buFont typeface="Segoe UI" pitchFamily="34" charset="0"/>
        <a:buChar char="»"/>
        <a:defRPr sz="2200" b="1" i="1">
          <a:solidFill>
            <a:srgbClr val="4C4C4C"/>
          </a:solidFill>
          <a:latin typeface="+mn-lt"/>
          <a:ea typeface="+mn-ea"/>
          <a:cs typeface="+mn-cs"/>
        </a:defRPr>
      </a:lvl2pPr>
      <a:lvl3pPr marL="1287463" indent="-212725" algn="l" defTabSz="457200" rtl="0" eaLnBrk="0" fontAlgn="base" hangingPunct="0">
        <a:lnSpc>
          <a:spcPct val="70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2" charset="2"/>
        <a:buChar char=""/>
        <a:defRPr sz="2200" b="1" i="1">
          <a:solidFill>
            <a:srgbClr val="4C4C4C"/>
          </a:solidFill>
          <a:latin typeface="+mn-lt"/>
          <a:ea typeface="+mn-ea"/>
          <a:cs typeface="+mn-cs"/>
        </a:defRPr>
      </a:lvl3pPr>
      <a:lvl4pPr marL="4772025" indent="-3695700" algn="l" defTabSz="457200" rtl="0" eaLnBrk="0" fontAlgn="base" hangingPunct="0">
        <a:lnSpc>
          <a:spcPct val="70000"/>
        </a:lnSpc>
        <a:spcBef>
          <a:spcPct val="0"/>
        </a:spcBef>
        <a:spcAft>
          <a:spcPts val="850"/>
        </a:spcAft>
        <a:buClr>
          <a:srgbClr val="4C4C4C"/>
        </a:buClr>
        <a:buSzPct val="45000"/>
        <a:buFont typeface="Times New Roman" pitchFamily="18" charset="0"/>
        <a:buChar char=""/>
        <a:defRPr sz="2200" i="1" baseline="20000">
          <a:solidFill>
            <a:srgbClr val="4C4C4C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MS Gothic" charset="-128"/>
          <a:cs typeface="Symbol" charset="2"/>
        </a:defRPr>
      </a:lvl4pPr>
      <a:lvl5pPr marL="2057400" indent="-228600" algn="l" defTabSz="457200" rtl="0" eaLnBrk="0" fontAlgn="base" hangingPunct="0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MS Gothic" charset="-128"/>
          <a:cs typeface="Symbol" charset="2"/>
        </a:defRPr>
      </a:lvl5pPr>
      <a:lvl6pPr marL="457200" algn="l" defTabSz="457200" rtl="0" fontAlgn="base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6pPr>
      <a:lvl7pPr marL="914400" algn="l" defTabSz="457200" rtl="0" fontAlgn="base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7pPr>
      <a:lvl8pPr marL="1371600" algn="l" defTabSz="457200" rtl="0" fontAlgn="base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8pPr>
      <a:lvl9pPr marL="1828800" algn="l" defTabSz="457200" rtl="0" fontAlgn="base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0" y="6761163"/>
            <a:ext cx="11160125" cy="798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7891" name="Picture 2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0" y="0"/>
            <a:ext cx="11160125" cy="67849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789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57213" y="301625"/>
            <a:ext cx="10034587" cy="1254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37893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213" y="1768475"/>
            <a:ext cx="10034587" cy="49815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  <a:p>
            <a:pPr lvl="4"/>
            <a:r>
              <a:rPr lang="en-GB" smtClean="0"/>
              <a:t>Eighth Outline Level</a:t>
            </a:r>
          </a:p>
          <a:p>
            <a:pPr lvl="4"/>
            <a:r>
              <a:rPr lang="en-GB" smtClean="0"/>
              <a:t>Ninth Outline Level</a:t>
            </a:r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557213" y="6886575"/>
            <a:ext cx="2598737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3816350" y="6886575"/>
            <a:ext cx="3535363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803" r:id="rId2"/>
    <p:sldLayoutId id="2147483785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</p:sldLayoutIdLst>
  <p:txStyles>
    <p:titleStyle>
      <a:lvl1pPr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2pPr>
      <a:lvl3pPr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3pPr>
      <a:lvl4pPr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4pPr>
      <a:lvl5pPr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5pPr>
      <a:lvl6pPr marL="457200"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6pPr>
      <a:lvl7pPr marL="914400"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7pPr>
      <a:lvl8pPr marL="1371600"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8pPr>
      <a:lvl9pPr marL="1828800"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9pPr>
    </p:titleStyle>
    <p:bodyStyle>
      <a:lvl1pPr marL="423863" indent="-319088" algn="l" defTabSz="457200" rtl="0" eaLnBrk="0" fontAlgn="base" hangingPunct="0">
        <a:lnSpc>
          <a:spcPct val="70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2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55663" indent="-285750" algn="l" defTabSz="457200" rtl="0" eaLnBrk="0" fontAlgn="base" hangingPunct="0">
        <a:lnSpc>
          <a:spcPct val="70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18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87463" indent="-212725" algn="l" defTabSz="457200" rtl="0" eaLnBrk="0" fontAlgn="base" hangingPunct="0">
        <a:lnSpc>
          <a:spcPct val="70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2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19263" indent="-207963" algn="l" defTabSz="457200" rtl="0" eaLnBrk="0" fontAlgn="base" hangingPunct="0">
        <a:lnSpc>
          <a:spcPct val="70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18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10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2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082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654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26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798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557213" y="255588"/>
            <a:ext cx="10044112" cy="95248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US" sz="4800" dirty="0" err="1" smtClean="0"/>
              <a:t>eXo</a:t>
            </a:r>
            <a:r>
              <a:rPr lang="en-US" sz="4800" dirty="0" smtClean="0"/>
              <a:t> Fundamentals Training</a:t>
            </a:r>
            <a:endParaRPr lang="en-GB" sz="4800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37054" y="1065193"/>
            <a:ext cx="6215106" cy="356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r" eaLnBrk="1" hangingPunct="1">
              <a:buFontTx/>
              <a:buNone/>
            </a:pPr>
            <a:r>
              <a:rPr lang="en-US" dirty="0" smtClean="0"/>
              <a:t>Portal Elements and Organization Model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Containers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Containers help to position elements </a:t>
            </a:r>
            <a:br>
              <a:rPr lang="en-US" sz="2000" b="1" i="1" dirty="0" smtClean="0">
                <a:solidFill>
                  <a:srgbClr val="4C4C4C"/>
                </a:solidFill>
              </a:rPr>
            </a:br>
            <a:r>
              <a:rPr lang="en-US" sz="2000" b="1" i="1" dirty="0" smtClean="0">
                <a:solidFill>
                  <a:srgbClr val="4C4C4C"/>
                </a:solidFill>
              </a:rPr>
              <a:t>on the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They are invisible.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You can use them in : 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Page layout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Portal layout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You can combine different containers.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65880" y="1136631"/>
            <a:ext cx="4246714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Containers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Container combination</a:t>
            </a: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6526" y="1708135"/>
            <a:ext cx="10403724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38" y="1475581"/>
            <a:ext cx="5862656" cy="1226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Page Layout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263789" y="1331565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Defines </a:t>
            </a:r>
            <a:r>
              <a:rPr lang="en-GB" sz="2000" b="1" i="1" dirty="0" smtClean="0">
                <a:solidFill>
                  <a:srgbClr val="4C4C4C"/>
                </a:solidFill>
              </a:rPr>
              <a:t>the layout of the current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You see the position of the applications in the page and a page editor.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The page editor shows an applications and a containers tab. Clicking on these tabs  switches also the between an application and a container mode.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Drag and drop an application from the page editor to the page: In that moment you create a new instance of the portlet. 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Drag and drop applications inside a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Page Layout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65259"/>
            <a:ext cx="11128008" cy="4938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 Layout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Defines </a:t>
            </a:r>
            <a:r>
              <a:rPr lang="en-GB" sz="2000" b="1" i="1" dirty="0" smtClean="0">
                <a:solidFill>
                  <a:srgbClr val="4C4C4C"/>
                </a:solidFill>
              </a:rPr>
              <a:t>the base </a:t>
            </a:r>
            <a:r>
              <a:rPr lang="en-GB" sz="2000" b="1" i="1" dirty="0" smtClean="0">
                <a:solidFill>
                  <a:srgbClr val="4C4C4C"/>
                </a:solidFill>
              </a:rPr>
              <a:t>layout of all pages of the portal.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Works the same way as the page layout.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A special place holder called “Portal Page”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indicates the position of the pages in the portal.</a:t>
            </a: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24" y="3491805"/>
            <a:ext cx="5743477" cy="221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 Layout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9534" y="1037457"/>
            <a:ext cx="8866211" cy="5789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2:  Layout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Page Layout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Go to the home page of  the </a:t>
            </a:r>
            <a:r>
              <a:rPr lang="en-US" sz="2000" b="1" i="1" dirty="0" smtClean="0">
                <a:solidFill>
                  <a:schemeClr val="tx1"/>
                </a:solidFill>
              </a:rPr>
              <a:t>acme site</a:t>
            </a:r>
            <a:r>
              <a:rPr lang="en-US" sz="2000" b="1" i="1" dirty="0" smtClean="0">
                <a:solidFill>
                  <a:schemeClr val="tx1"/>
                </a:solidFill>
              </a:rPr>
              <a:t>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Edit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Drag a three tabbed container in the layout.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Drag </a:t>
            </a:r>
            <a:r>
              <a:rPr lang="en-US" sz="2000" b="1" i="1" dirty="0" smtClean="0">
                <a:solidFill>
                  <a:schemeClr val="tx1"/>
                </a:solidFill>
              </a:rPr>
              <a:t>some applications </a:t>
            </a:r>
            <a:r>
              <a:rPr lang="en-US" sz="2000" b="1" i="1" dirty="0" smtClean="0">
                <a:solidFill>
                  <a:schemeClr val="tx1"/>
                </a:solidFill>
              </a:rPr>
              <a:t>in the container tabs.</a:t>
            </a:r>
            <a:endParaRPr lang="en-US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Save</a:t>
            </a:r>
            <a:r>
              <a:rPr lang="en-US" sz="2000" b="1" i="1" dirty="0" smtClean="0">
                <a:solidFill>
                  <a:schemeClr val="tx1"/>
                </a:solidFill>
              </a:rPr>
              <a:t>.</a:t>
            </a:r>
          </a:p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Portal Layout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Edit Layout, modify the layout of the portal. Save.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Switch between the homepage and </a:t>
            </a:r>
            <a:r>
              <a:rPr lang="en-US" sz="2000" b="1" i="1" dirty="0" smtClean="0">
                <a:solidFill>
                  <a:schemeClr val="tx1"/>
                </a:solidFill>
              </a:rPr>
              <a:t>“Contact us” </a:t>
            </a:r>
            <a:r>
              <a:rPr lang="en-US" sz="2000" b="1" i="1" dirty="0" smtClean="0">
                <a:solidFill>
                  <a:schemeClr val="tx1"/>
                </a:solidFill>
              </a:rPr>
              <a:t>page in order to see the differences.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Sites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650840" y="1317643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You can manage several sites.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Sometimes the terms “site” and “portal” are interchanged.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Each site has it’s own layout, navigation, pages and properties.</a:t>
            </a:r>
          </a:p>
        </p:txBody>
      </p:sp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Manage your Sites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" y="2938277"/>
            <a:ext cx="9782175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Manage your Sites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50906" y="2208201"/>
            <a:ext cx="7651541" cy="4227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50840" y="1317643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Click on “Add New Portal” and choose a </a:t>
            </a:r>
            <a:br>
              <a:rPr lang="en-US" sz="2000" b="1" i="1" dirty="0" smtClean="0">
                <a:solidFill>
                  <a:srgbClr val="4C4C4C"/>
                </a:solidFill>
              </a:rPr>
            </a:br>
            <a:r>
              <a:rPr lang="en-US" sz="2000" b="1" i="1" dirty="0" smtClean="0">
                <a:solidFill>
                  <a:srgbClr val="4C4C4C"/>
                </a:solidFill>
              </a:rPr>
              <a:t>name, locale and skin for your site.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23136" y="1136631"/>
            <a:ext cx="3473147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Portal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Site Permissions</a:t>
            </a:r>
            <a:endParaRPr lang="en-GB" sz="3600" dirty="0">
              <a:solidFill>
                <a:srgbClr val="FFA300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0840" y="1565259"/>
            <a:ext cx="9296400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365088" y="1065193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Distinction of access and edit Permissions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4: Site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Create a new Site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Login as </a:t>
            </a:r>
            <a:r>
              <a:rPr lang="en-US" sz="2000" b="1" i="1" dirty="0" smtClean="0">
                <a:solidFill>
                  <a:schemeClr val="tx1"/>
                </a:solidFill>
              </a:rPr>
              <a:t>John.</a:t>
            </a:r>
            <a:endParaRPr lang="en-US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Site in the Admin Tool Bar and add a new site (portal) called “training”.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Allow access to everyone. Gives edit rights to the group “platform/training”.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Save.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Open the layout of the training site and modify it.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Navigation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Manage access to portal pages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Hierarchy structure of navigation nodes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Each node references a page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Aggregation  types: site, group, user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Navigation portlet: Represents the 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navigation in a menu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481" y="3923853"/>
            <a:ext cx="3221040" cy="2786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694" y="5907841"/>
            <a:ext cx="5397139" cy="802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158" y="1208069"/>
            <a:ext cx="4287544" cy="2427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964" y="1136631"/>
            <a:ext cx="8786875" cy="1392456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0078" y="2922581"/>
            <a:ext cx="9444958" cy="3643338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Each navigation node is assigned to a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You create a new page or select an existing one.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You can point to same page from different navigation nodes.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6592" y="2679702"/>
            <a:ext cx="8925010" cy="3386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Each page has a page name (internal) and a title (for interfaces).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The page is created automatically.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8030" y="2636829"/>
            <a:ext cx="9735336" cy="3419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 Summary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3663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Navigation is node based.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 page can be referenced by many nodes.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 portal is a set of pages and containers.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 page is a set of containers.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 container can contain applications and other containers.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4a:  Site 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New Site Page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Login as </a:t>
            </a:r>
            <a:r>
              <a:rPr lang="en-US" sz="2000" b="1" i="1" dirty="0" smtClean="0">
                <a:solidFill>
                  <a:schemeClr val="tx1"/>
                </a:solidFill>
              </a:rPr>
              <a:t>John.</a:t>
            </a:r>
            <a:endParaRPr lang="en-US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Open a site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“Add new page” and browse to the root of the navigation (green arrow).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Add at least one application to the page (otherwise it won’t show up). Save.</a:t>
            </a:r>
          </a:p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Site Navigation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“Site” in the Admin Tool Bar and open the navigation of your site.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Verify the existence of your new navigation node and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4b:  Site 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436526" y="1208069"/>
            <a:ext cx="10044112" cy="53578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600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b="1" i="1" dirty="0" smtClean="0">
                <a:solidFill>
                  <a:schemeClr val="tx1"/>
                </a:solidFill>
              </a:rPr>
              <a:t>Complex Navigation</a:t>
            </a:r>
            <a:endParaRPr lang="en-GB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Create the following user navigation :</a:t>
            </a:r>
          </a:p>
          <a:p>
            <a:pPr marL="258763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Shortcuts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Search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Yahoo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Google</a:t>
            </a:r>
          </a:p>
          <a:p>
            <a:pPr marL="258763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err="1" smtClean="0">
                <a:solidFill>
                  <a:srgbClr val="4C4C4C"/>
                </a:solidFill>
              </a:rPr>
              <a:t>eXo</a:t>
            </a:r>
            <a:endParaRPr lang="en-US" sz="1800" b="1" i="1" dirty="0" smtClean="0">
              <a:solidFill>
                <a:srgbClr val="4C4C4C"/>
              </a:solidFill>
            </a:endParaRPr>
          </a:p>
          <a:p>
            <a:pPr marL="682626" lvl="1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Blog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Wiki</a:t>
            </a:r>
          </a:p>
          <a:p>
            <a:pPr marL="258763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Each page contains an </a:t>
            </a:r>
            <a:r>
              <a:rPr lang="en-US" sz="1800" b="1" i="1" dirty="0" err="1" smtClean="0">
                <a:solidFill>
                  <a:srgbClr val="4C4C4C"/>
                </a:solidFill>
              </a:rPr>
              <a:t>IFrame</a:t>
            </a:r>
            <a:r>
              <a:rPr lang="en-US" sz="1800" b="1" i="1" dirty="0" smtClean="0">
                <a:solidFill>
                  <a:srgbClr val="4C4C4C"/>
                </a:solidFill>
              </a:rPr>
              <a:t> portlet configured to go on the target site.</a:t>
            </a:r>
          </a:p>
          <a:p>
            <a:pPr marL="258763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Important: The “shortcuts”, “search” and “</a:t>
            </a:r>
            <a:r>
              <a:rPr lang="en-US" sz="1800" b="1" i="1" dirty="0" err="1" smtClean="0">
                <a:solidFill>
                  <a:srgbClr val="4C4C4C"/>
                </a:solidFill>
              </a:rPr>
              <a:t>eXo</a:t>
            </a:r>
            <a:r>
              <a:rPr lang="en-US" sz="1800" b="1" i="1" dirty="0" smtClean="0">
                <a:solidFill>
                  <a:srgbClr val="4C4C4C"/>
                </a:solidFill>
              </a:rPr>
              <a:t>” nodes shall reference to the same blog page.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1. Reuse the same page. 2. Also parent nodes can point to pages!</a:t>
            </a:r>
          </a:p>
          <a:p>
            <a:pPr marL="258763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1800" b="1" i="1" dirty="0" smtClean="0">
                <a:solidFill>
                  <a:srgbClr val="4C4C4C"/>
                </a:solidFill>
              </a:rPr>
              <a:t>Your marketing boss ask to change the navigation:</a:t>
            </a:r>
          </a:p>
          <a:p>
            <a:pPr marL="769938" lvl="1" indent="-342900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+mj-lt"/>
              <a:buAutoNum type="arabicPeriod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1800" b="1" i="1" dirty="0" smtClean="0">
                <a:solidFill>
                  <a:srgbClr val="4C4C4C"/>
                </a:solidFill>
              </a:rPr>
              <a:t>Interchange Google and Yahoo</a:t>
            </a:r>
          </a:p>
          <a:p>
            <a:pPr marL="769938" lvl="1" indent="-342900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+mj-lt"/>
              <a:buAutoNum type="arabicPeriod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1800" b="1" i="1" dirty="0" smtClean="0">
                <a:solidFill>
                  <a:srgbClr val="4C4C4C"/>
                </a:solidFill>
              </a:rPr>
              <a:t>Cut and paste “Search” from “Shortcuts” to “</a:t>
            </a:r>
            <a:r>
              <a:rPr lang="en-GB" sz="1800" b="1" i="1" dirty="0" err="1" smtClean="0">
                <a:solidFill>
                  <a:srgbClr val="4C4C4C"/>
                </a:solidFill>
              </a:rPr>
              <a:t>eXo</a:t>
            </a:r>
            <a:r>
              <a:rPr lang="en-GB" sz="1800" b="1" i="1" dirty="0" smtClean="0">
                <a:solidFill>
                  <a:srgbClr val="4C4C4C"/>
                </a:solidFill>
              </a:rPr>
              <a:t>”.</a:t>
            </a:r>
          </a:p>
          <a:p>
            <a:pPr marL="639763" lvl="1" indent="-209550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6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One portal per site, per group, per user.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Components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Set of pages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Set of navigations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Common layout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Effect: Different layout and different navigations for site pages, group pages and user pages.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Spaces / Groups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Groups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492922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There can be a portal for each group. Portal = layout + pages + navigation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Each user belongs to one or several 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groups.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You see the navigations and pages 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of your groups in the Admin Tool Bar.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Only those users with the role “manager” can modify the navigation of a group.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187" y="1233005"/>
            <a:ext cx="4937388" cy="424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You see all groups you belong to, but only those which already have navigation.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If you are a manager, you can add new navigations for the other groups.</a:t>
            </a:r>
          </a:p>
        </p:txBody>
      </p:sp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Groups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62" y="2297968"/>
            <a:ext cx="2088232" cy="4126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501" y="2458122"/>
            <a:ext cx="8535169" cy="3858364"/>
          </a:xfrm>
          <a:prstGeom prst="rect">
            <a:avLst/>
          </a:prstGeom>
          <a:noFill/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Groups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By clicking on “Edit Properties” you can define the order of the group navigations in the menu.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9940" y="2181157"/>
            <a:ext cx="9670716" cy="368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Group 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Manage access to group </a:t>
            </a:r>
            <a:r>
              <a:rPr lang="en-GB" sz="2000" b="1" i="1" dirty="0" smtClean="0">
                <a:solidFill>
                  <a:srgbClr val="4C4C4C"/>
                </a:solidFill>
              </a:rPr>
              <a:t>pages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The group pages can optionally be shown 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in a navigation bar:</a:t>
            </a:r>
            <a:endParaRPr lang="en-GB" sz="2000" b="1" i="1" dirty="0" smtClean="0">
              <a:solidFill>
                <a:srgbClr val="4C4C4C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23004" y="1564247"/>
            <a:ext cx="4937121" cy="406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75606" y="3633791"/>
            <a:ext cx="2843373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Group 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27230" y="2641618"/>
            <a:ext cx="8210550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3716" y="1208069"/>
            <a:ext cx="7629525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5:  Group Portal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993755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New Group Page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Login as </a:t>
            </a:r>
            <a:r>
              <a:rPr lang="en-US" sz="2000" b="1" i="1" dirty="0" smtClean="0">
                <a:solidFill>
                  <a:schemeClr val="tx1"/>
                </a:solidFill>
              </a:rPr>
              <a:t>John. Open </a:t>
            </a:r>
            <a:r>
              <a:rPr lang="en-US" sz="2000" b="1" i="1" dirty="0" smtClean="0">
                <a:solidFill>
                  <a:schemeClr val="tx1"/>
                </a:solidFill>
              </a:rPr>
              <a:t>a group page of </a:t>
            </a:r>
            <a:r>
              <a:rPr lang="en-US" sz="2000" b="1" i="1" dirty="0" smtClean="0">
                <a:solidFill>
                  <a:schemeClr val="tx1"/>
                </a:solidFill>
              </a:rPr>
              <a:t>platform/administrators.</a:t>
            </a:r>
            <a:endParaRPr lang="en-US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“Add new page” and browse to the root of the group navigation (green arrow).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Add at least one application to the page (otherwise it won’t show up). Save.</a:t>
            </a:r>
          </a:p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Groups Navigation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“Group” in the Admin Tool Bar and open the navigation of platform/users.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Verify the existence of your new navigation node and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Make john a manager of the group “platform/training”. Add </a:t>
            </a:r>
            <a:r>
              <a:rPr lang="en-US" sz="2000" b="1" i="1" dirty="0" smtClean="0">
                <a:solidFill>
                  <a:schemeClr val="tx1"/>
                </a:solidFill>
              </a:rPr>
              <a:t>a navigation to the group platform/training, select any existing page. Sign out – sign in in order to see the new group navigation</a:t>
            </a:r>
            <a:r>
              <a:rPr lang="en-US" sz="2000" b="1" i="1" dirty="0" smtClean="0">
                <a:solidFill>
                  <a:schemeClr val="tx1"/>
                </a:solidFill>
              </a:rPr>
              <a:t>. </a:t>
            </a:r>
            <a:endParaRPr lang="en-US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Layout: Modify the layout of the platform/training </a:t>
            </a:r>
            <a:r>
              <a:rPr lang="en-US" sz="2000" b="1" i="1" dirty="0" smtClean="0">
                <a:solidFill>
                  <a:schemeClr val="tx1"/>
                </a:solidFill>
              </a:rPr>
              <a:t>group portal</a:t>
            </a:r>
            <a:r>
              <a:rPr lang="en-US" sz="2000" b="1" i="1" dirty="0" smtClean="0">
                <a:solidFill>
                  <a:schemeClr val="tx1"/>
                </a:solidFill>
              </a:rPr>
              <a:t>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Application Registry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Application Registry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3663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An application can be a portlet or a gadget.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de-DE" sz="2000" b="1" i="1" dirty="0" smtClean="0">
              <a:solidFill>
                <a:schemeClr val="tx1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3650" y="1565259"/>
            <a:ext cx="10684137" cy="4996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Application Registry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3663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de-DE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In the registry you can configure which applications are available to the users.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The available applications appear in the page and portal layout dialogs.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You can define access permission on category level and for each application.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The user only sees those applications where permissions in both levels are granted.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de-DE" sz="2000" b="1" i="1" dirty="0" smtClean="0">
              <a:solidFill>
                <a:schemeClr val="tx1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Portal : manages the aggregation and </a:t>
            </a:r>
            <a:br>
              <a:rPr lang="en-US" sz="2000" b="1" i="1" dirty="0" smtClean="0">
                <a:solidFill>
                  <a:srgbClr val="4C4C4C"/>
                </a:solidFill>
              </a:rPr>
            </a:br>
            <a:r>
              <a:rPr lang="en-US" sz="2000" b="1" i="1" dirty="0" smtClean="0">
                <a:solidFill>
                  <a:srgbClr val="4C4C4C"/>
                </a:solidFill>
              </a:rPr>
              <a:t>personalization of the portlets.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Many portals can run on the same </a:t>
            </a:r>
            <a:r>
              <a:rPr lang="en-US" sz="2000" b="1" i="1" dirty="0" err="1" smtClean="0">
                <a:solidFill>
                  <a:srgbClr val="4C4C4C"/>
                </a:solidFill>
              </a:rPr>
              <a:t>eXo</a:t>
            </a:r>
            <a:r>
              <a:rPr lang="en-US" sz="2000" b="1" i="1" dirty="0" smtClean="0">
                <a:solidFill>
                  <a:srgbClr val="4C4C4C"/>
                </a:solidFill>
              </a:rPr>
              <a:t> Platform </a:t>
            </a:r>
            <a:br>
              <a:rPr lang="en-US" sz="2000" b="1" i="1" dirty="0" smtClean="0">
                <a:solidFill>
                  <a:srgbClr val="4C4C4C"/>
                </a:solidFill>
              </a:rPr>
            </a:br>
            <a:r>
              <a:rPr lang="en-US" sz="2000" b="1" i="1" dirty="0" smtClean="0">
                <a:solidFill>
                  <a:srgbClr val="4C4C4C"/>
                </a:solidFill>
              </a:rPr>
              <a:t>server. Each of them has a different URL.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Each portal contains a number of pages.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Each page contains one or several portlets.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37384" y="1208069"/>
            <a:ext cx="3929090" cy="2441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Application Registry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3663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Portlets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de-DE" sz="2000" b="1" i="1" dirty="0" smtClean="0">
              <a:solidFill>
                <a:schemeClr val="tx1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4899" y="1993887"/>
            <a:ext cx="10058699" cy="1952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Application Registry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3663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Gadgets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Can be loaded, created and modified.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de-DE" sz="2000" b="1" i="1" dirty="0" smtClean="0">
              <a:solidFill>
                <a:schemeClr val="tx1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3650" y="2136763"/>
            <a:ext cx="10515639" cy="3810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6a:  </a:t>
            </a:r>
            <a:r>
              <a:rPr lang="en-GB" sz="3600" dirty="0" smtClean="0">
                <a:solidFill>
                  <a:srgbClr val="FFA300"/>
                </a:solidFill>
              </a:rPr>
              <a:t>Application Registry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Import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Import all applications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Create a new application category.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Add some applications to your category.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Make your category accessible to all users.</a:t>
            </a:r>
          </a:p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Gadget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Add a new gadget to your category.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Modify the gadget code by replacing “hello world” by “</a:t>
            </a:r>
            <a:r>
              <a:rPr lang="en-US" sz="2000" b="1" i="1" dirty="0" err="1" smtClean="0">
                <a:solidFill>
                  <a:schemeClr val="tx1"/>
                </a:solidFill>
              </a:rPr>
              <a:t>toto</a:t>
            </a:r>
            <a:r>
              <a:rPr lang="en-US" sz="2000" b="1" i="1" dirty="0" smtClean="0">
                <a:solidFill>
                  <a:schemeClr val="tx1"/>
                </a:solidFill>
              </a:rPr>
              <a:t>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800" b="1" i="1" dirty="0" smtClean="0">
                <a:solidFill>
                  <a:schemeClr val="tx1"/>
                </a:solidFill>
              </a:rPr>
              <a:t>Layout</a:t>
            </a:r>
            <a:endParaRPr lang="en-US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Open the layout of a test page and see test new category and applications.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6b: </a:t>
            </a:r>
            <a:r>
              <a:rPr lang="en-GB" sz="3600" dirty="0" smtClean="0">
                <a:solidFill>
                  <a:srgbClr val="FFA300"/>
                </a:solidFill>
              </a:rPr>
              <a:t>Application Registry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Permissions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Create an application category only accessible for the group “organization/management”.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Open an application in a public category and make it visible only to the  management, put this application into a category available to all users.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Add “</a:t>
            </a:r>
            <a:r>
              <a:rPr lang="en-US" sz="2000" b="1" i="1" dirty="0" err="1" smtClean="0">
                <a:solidFill>
                  <a:schemeClr val="tx1"/>
                </a:solidFill>
              </a:rPr>
              <a:t>elena</a:t>
            </a:r>
            <a:r>
              <a:rPr lang="en-US" sz="2000" b="1" i="1" dirty="0" smtClean="0">
                <a:solidFill>
                  <a:schemeClr val="tx1"/>
                </a:solidFill>
              </a:rPr>
              <a:t>” to the group “/platform/administrators” but not the management.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Login as “</a:t>
            </a:r>
            <a:r>
              <a:rPr lang="en-US" sz="2000" b="1" i="1" dirty="0" err="1" smtClean="0">
                <a:solidFill>
                  <a:schemeClr val="tx1"/>
                </a:solidFill>
              </a:rPr>
              <a:t>elena</a:t>
            </a:r>
            <a:r>
              <a:rPr lang="en-US" sz="2000" b="1" i="1" dirty="0" smtClean="0">
                <a:solidFill>
                  <a:schemeClr val="tx1"/>
                </a:solidFill>
              </a:rPr>
              <a:t>”, open the page layout. Analyze if there are categories and application that are only accessible to the management.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Examples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20757"/>
            <a:ext cx="11337227" cy="840620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81449" y="-935071"/>
            <a:ext cx="11927112" cy="87605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7537" y="-149253"/>
            <a:ext cx="10767777" cy="733327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7072" y="-720757"/>
            <a:ext cx="11560647" cy="866828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557213" y="255588"/>
            <a:ext cx="10044112" cy="95248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US" sz="4800" dirty="0" err="1" smtClean="0"/>
              <a:t>eXo</a:t>
            </a:r>
            <a:r>
              <a:rPr lang="en-US" sz="4800" dirty="0" smtClean="0"/>
              <a:t> Fundamentals Training</a:t>
            </a:r>
            <a:endParaRPr lang="en-GB" sz="4800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37054" y="1065193"/>
            <a:ext cx="6215106" cy="356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r" eaLnBrk="1" hangingPunct="1">
              <a:buFontTx/>
              <a:buNone/>
            </a:pPr>
            <a:r>
              <a:rPr lang="en-US" dirty="0" smtClean="0"/>
              <a:t>Portal Elements and Organization Model</a:t>
            </a:r>
          </a:p>
        </p:txBody>
      </p:sp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1116013" y="5422911"/>
            <a:ext cx="5035553" cy="95248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US" sz="4800" dirty="0" smtClean="0"/>
              <a:t>Q &amp; A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8030" y="850879"/>
            <a:ext cx="9658350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Box 2"/>
          <p:cNvSpPr txBox="1">
            <a:spLocks noChangeArrowheads="1"/>
          </p:cNvSpPr>
          <p:nvPr/>
        </p:nvSpPr>
        <p:spPr bwMode="auto">
          <a:xfrm>
            <a:off x="395486" y="1279507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Portlet arrangement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</a:t>
            </a:r>
            <a:endParaRPr lang="en-GB" sz="3600" dirty="0">
              <a:solidFill>
                <a:srgbClr val="FFA300"/>
              </a:solidFill>
            </a:endParaRPr>
          </a:p>
        </p:txBody>
      </p:sp>
      <p:grpSp>
        <p:nvGrpSpPr>
          <p:cNvPr id="33" name="Group 4"/>
          <p:cNvGrpSpPr>
            <a:grpSpLocks/>
          </p:cNvGrpSpPr>
          <p:nvPr/>
        </p:nvGrpSpPr>
        <p:grpSpPr bwMode="auto">
          <a:xfrm>
            <a:off x="3635846" y="1691605"/>
            <a:ext cx="5307018" cy="4422789"/>
            <a:chOff x="0" y="0"/>
            <a:chExt cx="2796" cy="2462"/>
          </a:xfrm>
        </p:grpSpPr>
        <p:grpSp>
          <p:nvGrpSpPr>
            <p:cNvPr id="34" name="Group 5"/>
            <p:cNvGrpSpPr>
              <a:grpSpLocks/>
            </p:cNvGrpSpPr>
            <p:nvPr/>
          </p:nvGrpSpPr>
          <p:grpSpPr bwMode="auto">
            <a:xfrm>
              <a:off x="36" y="1371"/>
              <a:ext cx="858" cy="1056"/>
              <a:chOff x="0" y="0"/>
              <a:chExt cx="857" cy="1055"/>
            </a:xfrm>
          </p:grpSpPr>
          <p:sp>
            <p:nvSpPr>
              <p:cNvPr id="45" name="Rectangle 6"/>
              <p:cNvSpPr>
                <a:spLocks/>
              </p:cNvSpPr>
              <p:nvPr/>
            </p:nvSpPr>
            <p:spPr bwMode="auto">
              <a:xfrm>
                <a:off x="0" y="0"/>
                <a:ext cx="857" cy="1055"/>
              </a:xfrm>
              <a:prstGeom prst="rect">
                <a:avLst/>
              </a:prstGeom>
              <a:solidFill>
                <a:srgbClr val="BFBFBF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Rectangle 7"/>
              <p:cNvSpPr>
                <a:spLocks/>
              </p:cNvSpPr>
              <p:nvPr/>
            </p:nvSpPr>
            <p:spPr bwMode="auto">
              <a:xfrm>
                <a:off x="124" y="407"/>
                <a:ext cx="608" cy="24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40639" bIns="0" anchor="ctr">
                <a:spAutoFit/>
              </a:bodyPr>
              <a:lstStyle/>
              <a:p>
                <a:pPr marL="39688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Portlet1</a:t>
                </a:r>
              </a:p>
            </p:txBody>
          </p:sp>
        </p:grpSp>
        <p:grpSp>
          <p:nvGrpSpPr>
            <p:cNvPr id="35" name="Group 8"/>
            <p:cNvGrpSpPr>
              <a:grpSpLocks/>
            </p:cNvGrpSpPr>
            <p:nvPr/>
          </p:nvGrpSpPr>
          <p:grpSpPr bwMode="auto">
            <a:xfrm>
              <a:off x="968" y="1371"/>
              <a:ext cx="858" cy="1056"/>
              <a:chOff x="0" y="0"/>
              <a:chExt cx="857" cy="1055"/>
            </a:xfrm>
          </p:grpSpPr>
          <p:sp>
            <p:nvSpPr>
              <p:cNvPr id="43" name="Rectangle 9"/>
              <p:cNvSpPr>
                <a:spLocks/>
              </p:cNvSpPr>
              <p:nvPr/>
            </p:nvSpPr>
            <p:spPr bwMode="auto">
              <a:xfrm>
                <a:off x="0" y="0"/>
                <a:ext cx="857" cy="1055"/>
              </a:xfrm>
              <a:prstGeom prst="rect">
                <a:avLst/>
              </a:prstGeom>
              <a:solidFill>
                <a:srgbClr val="BFBFBF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" name="Rectangle 10"/>
              <p:cNvSpPr>
                <a:spLocks/>
              </p:cNvSpPr>
              <p:nvPr/>
            </p:nvSpPr>
            <p:spPr bwMode="auto">
              <a:xfrm>
                <a:off x="124" y="407"/>
                <a:ext cx="608" cy="24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40639" bIns="0" anchor="ctr">
                <a:spAutoFit/>
              </a:bodyPr>
              <a:lstStyle/>
              <a:p>
                <a:pPr marL="39688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9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Portlet2</a:t>
                </a:r>
              </a:p>
            </p:txBody>
          </p:sp>
        </p:grpSp>
        <p:grpSp>
          <p:nvGrpSpPr>
            <p:cNvPr id="36" name="Group 11"/>
            <p:cNvGrpSpPr>
              <a:grpSpLocks/>
            </p:cNvGrpSpPr>
            <p:nvPr/>
          </p:nvGrpSpPr>
          <p:grpSpPr bwMode="auto">
            <a:xfrm>
              <a:off x="1900" y="1371"/>
              <a:ext cx="858" cy="1056"/>
              <a:chOff x="0" y="0"/>
              <a:chExt cx="857" cy="1055"/>
            </a:xfrm>
          </p:grpSpPr>
          <p:sp>
            <p:nvSpPr>
              <p:cNvPr id="41" name="Rectangle 12"/>
              <p:cNvSpPr>
                <a:spLocks/>
              </p:cNvSpPr>
              <p:nvPr/>
            </p:nvSpPr>
            <p:spPr bwMode="auto">
              <a:xfrm>
                <a:off x="0" y="0"/>
                <a:ext cx="857" cy="1055"/>
              </a:xfrm>
              <a:prstGeom prst="rect">
                <a:avLst/>
              </a:prstGeom>
              <a:solidFill>
                <a:srgbClr val="BFBFBF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" name="Rectangle 13"/>
              <p:cNvSpPr>
                <a:spLocks/>
              </p:cNvSpPr>
              <p:nvPr/>
            </p:nvSpPr>
            <p:spPr bwMode="auto">
              <a:xfrm>
                <a:off x="124" y="407"/>
                <a:ext cx="608" cy="24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40639" bIns="0" anchor="ctr">
                <a:spAutoFit/>
              </a:bodyPr>
              <a:lstStyle/>
              <a:p>
                <a:pPr marL="39688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9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Portlet3</a:t>
                </a:r>
              </a:p>
            </p:txBody>
          </p:sp>
        </p:grpSp>
        <p:grpSp>
          <p:nvGrpSpPr>
            <p:cNvPr id="37" name="Group 14"/>
            <p:cNvGrpSpPr>
              <a:grpSpLocks/>
            </p:cNvGrpSpPr>
            <p:nvPr/>
          </p:nvGrpSpPr>
          <p:grpSpPr bwMode="auto">
            <a:xfrm>
              <a:off x="36" y="34"/>
              <a:ext cx="2723" cy="1267"/>
              <a:chOff x="0" y="0"/>
              <a:chExt cx="2722" cy="1266"/>
            </a:xfrm>
          </p:grpSpPr>
          <p:sp>
            <p:nvSpPr>
              <p:cNvPr id="39" name="Rectangle 15"/>
              <p:cNvSpPr>
                <a:spLocks/>
              </p:cNvSpPr>
              <p:nvPr/>
            </p:nvSpPr>
            <p:spPr bwMode="auto">
              <a:xfrm>
                <a:off x="0" y="0"/>
                <a:ext cx="2722" cy="1266"/>
              </a:xfrm>
              <a:prstGeom prst="rect">
                <a:avLst/>
              </a:prstGeom>
              <a:solidFill>
                <a:srgbClr val="BFBFBF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Rectangle 16"/>
              <p:cNvSpPr>
                <a:spLocks/>
              </p:cNvSpPr>
              <p:nvPr/>
            </p:nvSpPr>
            <p:spPr bwMode="auto">
              <a:xfrm>
                <a:off x="856" y="441"/>
                <a:ext cx="1009" cy="38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40639" bIns="0" anchor="ctr">
                <a:spAutoFit/>
              </a:bodyPr>
              <a:lstStyle/>
              <a:p>
                <a:pPr marL="39688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Portlet4</a:t>
                </a:r>
              </a:p>
            </p:txBody>
          </p:sp>
        </p:grpSp>
        <p:sp>
          <p:nvSpPr>
            <p:cNvPr id="38" name="Rectangle 17"/>
            <p:cNvSpPr>
              <a:spLocks/>
            </p:cNvSpPr>
            <p:nvPr/>
          </p:nvSpPr>
          <p:spPr bwMode="auto">
            <a:xfrm>
              <a:off x="0" y="0"/>
              <a:ext cx="2796" cy="2462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51764" y="350813"/>
            <a:ext cx="3213100" cy="1638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Portlets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Portlet : A rectangular bloc which allows to access </a:t>
            </a:r>
            <a:br>
              <a:rPr lang="en-US" sz="2000" b="1" i="1" dirty="0" smtClean="0">
                <a:solidFill>
                  <a:srgbClr val="4C4C4C"/>
                </a:solidFill>
              </a:rPr>
            </a:br>
            <a:r>
              <a:rPr lang="en-US" sz="2000" b="1" i="1" dirty="0" smtClean="0">
                <a:solidFill>
                  <a:srgbClr val="4C4C4C"/>
                </a:solidFill>
              </a:rPr>
              <a:t>to a content or a service.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Each portlet has some preferences, settings and decorations.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The portlet can be positioned in any place of a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You can reuse the same portlet several times: Then we say there are several </a:t>
            </a:r>
            <a:r>
              <a:rPr lang="en-US" sz="2000" b="1" i="1" u="sng" dirty="0" smtClean="0">
                <a:solidFill>
                  <a:srgbClr val="4C4C4C"/>
                </a:solidFill>
              </a:rPr>
              <a:t>instances</a:t>
            </a:r>
            <a:r>
              <a:rPr lang="en-US" sz="2000" b="1" i="1" dirty="0" smtClean="0">
                <a:solidFill>
                  <a:srgbClr val="4C4C4C"/>
                </a:solidFill>
              </a:rPr>
              <a:t> of the same portlet.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Each instance of the same portlet can be configured differently.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Window decoration (optional)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Window states:  maximized, minimized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Portlet Modes: view, edit, help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The combination of a portlet instance + preferences + decorations is also called an “</a:t>
            </a:r>
            <a:r>
              <a:rPr lang="en-US" sz="2000" b="1" i="1" u="sng" dirty="0" smtClean="0">
                <a:solidFill>
                  <a:srgbClr val="4C4C4C"/>
                </a:solidFill>
              </a:rPr>
              <a:t>application</a:t>
            </a:r>
            <a:r>
              <a:rPr lang="en-US" sz="2000" b="1" i="1" dirty="0" smtClean="0">
                <a:solidFill>
                  <a:srgbClr val="4C4C4C"/>
                </a:solidFill>
              </a:rPr>
              <a:t>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Page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Contains a set of applications.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Defines the layout of these applications.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There a many pages on a portal.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Permission Settings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Access permission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Edit permission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3 page types : site, group and user dashboard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Layout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Xo-powerpoint-templat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eXo-powerpoint-template</Template>
  <TotalTime>3488</TotalTime>
  <Words>1318</Words>
  <Application>Microsoft Office PowerPoint</Application>
  <PresentationFormat>Personalizados</PresentationFormat>
  <Paragraphs>303</Paragraphs>
  <Slides>49</Slides>
  <Notes>45</Notes>
  <HiddenSlides>0</HiddenSlides>
  <MMClips>0</MMClips>
  <ScaleCrop>false</ScaleCrop>
  <HeadingPairs>
    <vt:vector size="4" baseType="variant">
      <vt:variant>
        <vt:lpstr>Tema</vt:lpstr>
      </vt:variant>
      <vt:variant>
        <vt:i4>3</vt:i4>
      </vt:variant>
      <vt:variant>
        <vt:lpstr>Títulos dos diapositivos</vt:lpstr>
      </vt:variant>
      <vt:variant>
        <vt:i4>49</vt:i4>
      </vt:variant>
    </vt:vector>
  </HeadingPairs>
  <TitlesOfParts>
    <vt:vector size="52" baseType="lpstr">
      <vt:lpstr>eXo-powerpoint-template</vt:lpstr>
      <vt:lpstr>1_Office Theme</vt:lpstr>
      <vt:lpstr>2_Office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Pc-utilisateur</dc:creator>
  <cp:lastModifiedBy>Pc-utilisateur</cp:lastModifiedBy>
  <cp:revision>213</cp:revision>
  <dcterms:created xsi:type="dcterms:W3CDTF">2010-06-15T15:11:14Z</dcterms:created>
  <dcterms:modified xsi:type="dcterms:W3CDTF">2010-09-20T11:30:17Z</dcterms:modified>
</cp:coreProperties>
</file>